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0" r:id="rId9"/>
    <p:sldId id="272" r:id="rId10"/>
    <p:sldId id="336" r:id="rId11"/>
    <p:sldId id="351" r:id="rId12"/>
    <p:sldId id="332" r:id="rId13"/>
    <p:sldId id="302" r:id="rId14"/>
    <p:sldId id="303" r:id="rId15"/>
    <p:sldId id="304" r:id="rId16"/>
    <p:sldId id="338" r:id="rId17"/>
    <p:sldId id="339" r:id="rId18"/>
    <p:sldId id="305" r:id="rId19"/>
    <p:sldId id="341" r:id="rId20"/>
    <p:sldId id="306" r:id="rId21"/>
    <p:sldId id="307" r:id="rId22"/>
    <p:sldId id="342" r:id="rId23"/>
    <p:sldId id="343" r:id="rId24"/>
    <p:sldId id="348" r:id="rId25"/>
    <p:sldId id="308" r:id="rId26"/>
    <p:sldId id="309" r:id="rId27"/>
    <p:sldId id="344" r:id="rId28"/>
    <p:sldId id="345" r:id="rId29"/>
    <p:sldId id="310" r:id="rId30"/>
    <p:sldId id="352" r:id="rId31"/>
    <p:sldId id="311" r:id="rId32"/>
    <p:sldId id="347" r:id="rId33"/>
    <p:sldId id="346" r:id="rId34"/>
    <p:sldId id="349" r:id="rId35"/>
    <p:sldId id="335" r:id="rId36"/>
    <p:sldId id="312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24"/>
  </p:normalViewPr>
  <p:slideViewPr>
    <p:cSldViewPr snapToGrid="0" snapToObjects="1">
      <p:cViewPr varScale="1">
        <p:scale>
          <a:sx n="75" d="100"/>
          <a:sy n="75" d="100"/>
        </p:scale>
        <p:origin x="15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tif"/><Relationship Id="rId12" Type="http://schemas.openxmlformats.org/officeDocument/2006/relationships/image" Target="../media/image9.t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if"/><Relationship Id="rId11" Type="http://schemas.openxmlformats.org/officeDocument/2006/relationships/image" Target="../media/image8.tif"/><Relationship Id="rId5" Type="http://schemas.openxmlformats.org/officeDocument/2006/relationships/image" Target="../media/image2.tif"/><Relationship Id="rId10" Type="http://schemas.openxmlformats.org/officeDocument/2006/relationships/image" Target="../media/image7.tif"/><Relationship Id="rId4" Type="http://schemas.openxmlformats.org/officeDocument/2006/relationships/image" Target="../media/image1.tif"/><Relationship Id="rId9" Type="http://schemas.openxmlformats.org/officeDocument/2006/relationships/image" Target="../media/image6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0.png"/><Relationship Id="rId4" Type="http://schemas.openxmlformats.org/officeDocument/2006/relationships/image" Target="../media/image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20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tif"/><Relationship Id="rId12" Type="http://schemas.openxmlformats.org/officeDocument/2006/relationships/image" Target="../media/image21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tif"/><Relationship Id="rId11" Type="http://schemas.openxmlformats.org/officeDocument/2006/relationships/image" Target="../media/image9.tif"/><Relationship Id="rId5" Type="http://schemas.openxmlformats.org/officeDocument/2006/relationships/image" Target="../media/image2.tif"/><Relationship Id="rId10" Type="http://schemas.openxmlformats.org/officeDocument/2006/relationships/image" Target="../media/image7.tif"/><Relationship Id="rId4" Type="http://schemas.openxmlformats.org/officeDocument/2006/relationships/image" Target="../media/image1.tif"/><Relationship Id="rId9" Type="http://schemas.openxmlformats.org/officeDocument/2006/relationships/image" Target="../media/image6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ov"/><Relationship Id="rId1" Type="http://schemas.microsoft.com/office/2007/relationships/media" Target="../media/media13.mov"/><Relationship Id="rId5" Type="http://schemas.openxmlformats.org/officeDocument/2006/relationships/image" Target="../media/image12.t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12.t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3.png"/><Relationship Id="rId5" Type="http://schemas.openxmlformats.org/officeDocument/2006/relationships/image" Target="../media/image2.t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tif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2.t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ov"/><Relationship Id="rId1" Type="http://schemas.microsoft.com/office/2007/relationships/media" Target="../media/media19.mov"/><Relationship Id="rId5" Type="http://schemas.openxmlformats.org/officeDocument/2006/relationships/image" Target="../media/image12.tif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2.png"/><Relationship Id="rId5" Type="http://schemas.openxmlformats.org/officeDocument/2006/relationships/image" Target="../media/image26.tiff"/><Relationship Id="rId4" Type="http://schemas.openxmlformats.org/officeDocument/2006/relationships/image" Target="../media/image9.t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microsoft.com/office/2007/relationships/media" Target="../media/media22.mp3"/><Relationship Id="rId7" Type="http://schemas.openxmlformats.org/officeDocument/2006/relationships/image" Target="../media/image2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7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0.png"/><Relationship Id="rId4" Type="http://schemas.openxmlformats.org/officeDocument/2006/relationships/audio" Target="../media/media22.mp3"/><Relationship Id="rId9" Type="http://schemas.openxmlformats.org/officeDocument/2006/relationships/image" Target="../media/image7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tif"/><Relationship Id="rId11" Type="http://schemas.openxmlformats.org/officeDocument/2006/relationships/image" Target="../media/image28.jpeg"/><Relationship Id="rId5" Type="http://schemas.openxmlformats.org/officeDocument/2006/relationships/image" Target="../media/image4.tif"/><Relationship Id="rId10" Type="http://schemas.openxmlformats.org/officeDocument/2006/relationships/image" Target="../media/image9.tif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ov"/><Relationship Id="rId1" Type="http://schemas.microsoft.com/office/2007/relationships/media" Target="../media/media24.mov"/><Relationship Id="rId5" Type="http://schemas.openxmlformats.org/officeDocument/2006/relationships/image" Target="../media/image12.tif"/><Relationship Id="rId4" Type="http://schemas.openxmlformats.org/officeDocument/2006/relationships/image" Target="../media/image29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1.jpeg"/><Relationship Id="rId5" Type="http://schemas.openxmlformats.org/officeDocument/2006/relationships/image" Target="../media/image30.tiff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27.mp3"/><Relationship Id="rId7" Type="http://schemas.openxmlformats.org/officeDocument/2006/relationships/image" Target="../media/image30.tiff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7.mp3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microsoft.com/office/2007/relationships/media" Target="../media/media28.mp3"/><Relationship Id="rId7" Type="http://schemas.openxmlformats.org/officeDocument/2006/relationships/image" Target="../media/image33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8.mp3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4.jpeg"/><Relationship Id="rId5" Type="http://schemas.openxmlformats.org/officeDocument/2006/relationships/image" Target="../media/image30.tiff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2.tif"/><Relationship Id="rId4" Type="http://schemas.openxmlformats.org/officeDocument/2006/relationships/image" Target="../media/image13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32.jpeg"/><Relationship Id="rId5" Type="http://schemas.openxmlformats.org/officeDocument/2006/relationships/image" Target="../media/image37.tiff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jpe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13" Type="http://schemas.openxmlformats.org/officeDocument/2006/relationships/image" Target="../media/image34.jpeg"/><Relationship Id="rId3" Type="http://schemas.microsoft.com/office/2007/relationships/media" Target="../media/media32.mp3"/><Relationship Id="rId7" Type="http://schemas.openxmlformats.org/officeDocument/2006/relationships/image" Target="../media/image22.png"/><Relationship Id="rId12" Type="http://schemas.openxmlformats.org/officeDocument/2006/relationships/image" Target="../media/image8.tif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31.jpeg"/><Relationship Id="rId11" Type="http://schemas.openxmlformats.org/officeDocument/2006/relationships/image" Target="../media/image39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tif"/><Relationship Id="rId4" Type="http://schemas.openxmlformats.org/officeDocument/2006/relationships/audio" Target="../media/media32.mp3"/><Relationship Id="rId9" Type="http://schemas.openxmlformats.org/officeDocument/2006/relationships/image" Target="../media/image23.png"/><Relationship Id="rId1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ov"/><Relationship Id="rId1" Type="http://schemas.microsoft.com/office/2007/relationships/media" Target="../media/media35.mov"/><Relationship Id="rId4" Type="http://schemas.openxmlformats.org/officeDocument/2006/relationships/image" Target="../media/image1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2.ti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2.tif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2.ti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2.tif"/><Relationship Id="rId4" Type="http://schemas.openxmlformats.org/officeDocument/2006/relationships/image" Target="../media/image1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12.tif"/><Relationship Id="rId4" Type="http://schemas.openxmlformats.org/officeDocument/2006/relationships/image" Target="../media/image18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12.tif"/><Relationship Id="rId4" Type="http://schemas.openxmlformats.org/officeDocument/2006/relationships/image" Target="../media/image1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bicycle_vrj.tiff" descr="bicycle_vrj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419100"/>
            <a:ext cx="2832100" cy="2202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train_vrj.tiff" descr="train_vrj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5300" y="4876800"/>
            <a:ext cx="2692400" cy="190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aeroplane_vrj.tiff" descr="aeroplane_vrj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2099" y="2984500"/>
            <a:ext cx="2752079" cy="196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bus_vrj.tiff" descr="bus_vrj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00" y="6614407"/>
            <a:ext cx="3037668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upermotorbike_vrj.tiff" descr="supermotorbike_vrj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3134" y="495300"/>
            <a:ext cx="2876366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ony_vrj.tiff" descr="pony_vrj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6468710"/>
            <a:ext cx="2717800" cy="2510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car_vrj.tiff" descr="car_vrj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5633" y="431800"/>
            <a:ext cx="3242821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boat_vrj.tiff" descr="boat_vrj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358" y="6546276"/>
            <a:ext cx="2941984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rocket_vrj.tiff" descr="rocket_vrj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6300" y="3961076"/>
            <a:ext cx="3113903" cy="2400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Arraghey…"/>
          <p:cNvSpPr txBox="1"/>
          <p:nvPr/>
        </p:nvSpPr>
        <p:spPr>
          <a:xfrm>
            <a:off x="2078600" y="2184400"/>
            <a:ext cx="9652001" cy="384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5000">
                <a:latin typeface="Chalkboard"/>
                <a:ea typeface="Chalkboard"/>
                <a:cs typeface="Chalkboard"/>
                <a:sym typeface="Chalkboard"/>
              </a:defRPr>
            </a:pPr>
            <a:r>
              <a:t>Arraghey</a:t>
            </a:r>
          </a:p>
          <a:p>
            <a:pPr defTabSz="457200">
              <a:defRPr sz="8300">
                <a:latin typeface="Chalkboard"/>
                <a:ea typeface="Chalkboard"/>
                <a:cs typeface="Chalkboard"/>
                <a:sym typeface="Chalkboard"/>
              </a:defRPr>
            </a:pPr>
            <a:r>
              <a:t>Transport</a:t>
            </a:r>
          </a:p>
        </p:txBody>
      </p:sp>
      <p:pic>
        <p:nvPicPr>
          <p:cNvPr id="3" name="Transport_intro with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0327" y="7076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ny_vrj.tiff" descr="pony_vrj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943" y="2069752"/>
            <a:ext cx="7697585" cy="71095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bbyl"/>
          <p:cNvSpPr txBox="1"/>
          <p:nvPr/>
        </p:nvSpPr>
        <p:spPr>
          <a:xfrm>
            <a:off x="2443943" y="612943"/>
            <a:ext cx="7184143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8800" b="1">
                <a:latin typeface="Chalkboard" charset="0"/>
                <a:ea typeface="Chalkboard" charset="0"/>
                <a:cs typeface="Chalkboard" charset="0"/>
              </a:rPr>
              <a:t>cabbyl</a:t>
            </a:r>
            <a:r>
              <a:rPr lang="en-GB" sz="8800" b="1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GB" sz="4800" b="1">
                <a:latin typeface="Chalkboard" charset="0"/>
                <a:ea typeface="Chalkboard" charset="0"/>
                <a:cs typeface="Chalkboard" charset="0"/>
              </a:rPr>
              <a:t>(horse)</a:t>
            </a:r>
            <a:endParaRPr sz="4800" b="1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cabbyl 2.m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735" y="796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407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Jeant!"/>
          <p:cNvSpPr txBox="1"/>
          <p:nvPr/>
        </p:nvSpPr>
        <p:spPr>
          <a:xfrm>
            <a:off x="4266349" y="389304"/>
            <a:ext cx="4796057" cy="233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4" tIns="65024" rIns="65024" bIns="65024" anchor="ctr">
            <a:spAutoFit/>
          </a:bodyPr>
          <a:lstStyle>
            <a:lvl1pPr algn="ctr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4336"/>
              <a:t>Jeant! </a:t>
            </a:r>
          </a:p>
        </p:txBody>
      </p:sp>
      <p:sp>
        <p:nvSpPr>
          <p:cNvPr id="393" name="Done!"/>
          <p:cNvSpPr txBox="1"/>
          <p:nvPr/>
        </p:nvSpPr>
        <p:spPr>
          <a:xfrm>
            <a:off x="5459689" y="2824179"/>
            <a:ext cx="1473032" cy="761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4" tIns="65024" rIns="65024" bIns="65024" anchor="ctr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096"/>
              <a:t>Done!</a:t>
            </a:r>
          </a:p>
        </p:txBody>
      </p:sp>
      <p:pic>
        <p:nvPicPr>
          <p:cNvPr id="394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5955" y="891525"/>
            <a:ext cx="666496" cy="6664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0" y="4866673"/>
            <a:ext cx="13004800" cy="42284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4" tIns="65024" rIns="65024" bIns="65024" numCol="1" spcCol="38100" rtlCol="0" anchor="ctr">
            <a:spAutoFit/>
          </a:bodyPr>
          <a:lstStyle/>
          <a:p>
            <a:pPr defTabSz="585216"/>
            <a:r>
              <a:rPr lang="en-US" sz="4608">
                <a:solidFill>
                  <a:schemeClr val="bg1"/>
                </a:solidFill>
                <a:latin typeface="+mj-lt"/>
                <a:ea typeface="Helvetica"/>
                <a:cs typeface="Helvetica"/>
                <a:sym typeface="Helvetica"/>
              </a:rPr>
              <a:t>If you’d like some more practice, </a:t>
            </a:r>
          </a:p>
          <a:p>
            <a:pPr defTabSz="585216"/>
            <a:r>
              <a:rPr lang="en-US" sz="4608">
                <a:solidFill>
                  <a:schemeClr val="bg1"/>
                </a:solidFill>
                <a:latin typeface="+mj-lt"/>
                <a:ea typeface="Helvetica"/>
                <a:cs typeface="Helvetica"/>
                <a:sym typeface="Helvetica"/>
              </a:rPr>
              <a:t>have a go at the next game as well. </a:t>
            </a:r>
          </a:p>
          <a:p>
            <a:pPr defTabSz="585216"/>
            <a:r>
              <a:rPr lang="en-US" sz="4608">
                <a:solidFill>
                  <a:schemeClr val="bg1"/>
                </a:solidFill>
                <a:latin typeface="+mj-lt"/>
                <a:ea typeface="Helvetica"/>
                <a:cs typeface="Helvetica"/>
                <a:sym typeface="Helvetica"/>
              </a:rPr>
              <a:t>You need to click on the word that matches the number.</a:t>
            </a:r>
          </a:p>
          <a:p>
            <a:pPr defTabSz="585216"/>
            <a:endParaRPr lang="en-US" sz="3584">
              <a:solidFill>
                <a:schemeClr val="bg1"/>
              </a:solidFill>
              <a:latin typeface="+mj-lt"/>
              <a:ea typeface="Helvetica"/>
              <a:cs typeface="Helvetica"/>
              <a:sym typeface="Helvetica"/>
            </a:endParaRPr>
          </a:p>
          <a:p>
            <a:pPr defTabSz="585216"/>
            <a:r>
              <a:rPr lang="en-US" sz="4608">
                <a:solidFill>
                  <a:schemeClr val="bg1"/>
                </a:solidFill>
                <a:latin typeface="+mj-lt"/>
              </a:rPr>
              <a:t>Click when you are ready to start the game.</a:t>
            </a:r>
            <a:endParaRPr lang="en-US" sz="4608">
              <a:solidFill>
                <a:schemeClr val="bg1"/>
              </a:solidFill>
              <a:latin typeface="+mj-lt"/>
              <a:sym typeface="Helvetica"/>
            </a:endParaRPr>
          </a:p>
        </p:txBody>
      </p:sp>
      <p:sp>
        <p:nvSpPr>
          <p:cNvPr id="6" name="jeant!"/>
          <p:cNvSpPr txBox="1">
            <a:spLocks noGrp="1"/>
          </p:cNvSpPr>
          <p:nvPr>
            <p:ph type="title" idx="4294967295"/>
          </p:nvPr>
        </p:nvSpPr>
        <p:spPr>
          <a:xfrm>
            <a:off x="850900" y="3708400"/>
            <a:ext cx="11303000" cy="34671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4400" cap="all">
                <a:latin typeface="Academy Engraved LET"/>
                <a:ea typeface="Academy Engraved LET"/>
                <a:cs typeface="Academy Engraved LET"/>
                <a:sym typeface="Academy Engraved LET"/>
              </a:defRPr>
            </a:lvl1pPr>
          </a:lstStyle>
          <a:p>
            <a:pPr>
              <a:defRPr sz="6700"/>
            </a:pPr>
            <a:r>
              <a:rPr sz="14400"/>
              <a:t>jeant!</a:t>
            </a:r>
            <a:br>
              <a:rPr lang="en-GB" sz="14400"/>
            </a:br>
            <a:r>
              <a:rPr lang="en-GB"/>
              <a:t>(DonE!)</a:t>
            </a:r>
            <a:endParaRPr sz="14400"/>
          </a:p>
        </p:txBody>
      </p:sp>
    </p:spTree>
    <p:extLst>
      <p:ext uri="{BB962C8B-B14F-4D97-AF65-F5344CB8AC3E}">
        <p14:creationId xmlns:p14="http://schemas.microsoft.com/office/powerpoint/2010/main" val="1364368961"/>
      </p:ext>
    </p:extLst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9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bicycle_vrj.tiff" descr="bicycle_vrj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152400"/>
            <a:ext cx="2832100" cy="2202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train_vrj.tiff" descr="train_vrj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9611" y="2730500"/>
            <a:ext cx="3460378" cy="245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aeroplane_vrj.tiff" descr="aeroplane_vrj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68277" y="2982957"/>
            <a:ext cx="3111501" cy="2225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bus_vrj.tiff" descr="bus_vrj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833" y="-53093"/>
            <a:ext cx="27432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supermotorbike_vrj.tiff" descr="supermotorbike_vrj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2734" y="50800"/>
            <a:ext cx="2663302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ony_vrj.tiff" descr="pony_vrj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8300" y="5791200"/>
            <a:ext cx="2516319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car_vrj.tiff" descr="car_vrj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333" y="6108700"/>
            <a:ext cx="3242821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rocket_vrj.tiff" descr="rocket_vrj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5351" y="6252897"/>
            <a:ext cx="2463801" cy="189918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roar"/>
          <p:cNvSpPr txBox="1"/>
          <p:nvPr/>
        </p:nvSpPr>
        <p:spPr>
          <a:xfrm>
            <a:off x="1427869" y="2235200"/>
            <a:ext cx="104540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roar</a:t>
            </a:r>
          </a:p>
        </p:txBody>
      </p:sp>
      <p:sp>
        <p:nvSpPr>
          <p:cNvPr id="475" name="traen"/>
          <p:cNvSpPr txBox="1"/>
          <p:nvPr/>
        </p:nvSpPr>
        <p:spPr>
          <a:xfrm>
            <a:off x="1585310" y="4775200"/>
            <a:ext cx="125298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traen</a:t>
            </a:r>
          </a:p>
        </p:txBody>
      </p:sp>
      <p:sp>
        <p:nvSpPr>
          <p:cNvPr id="476" name="roar-bree"/>
          <p:cNvSpPr txBox="1"/>
          <p:nvPr/>
        </p:nvSpPr>
        <p:spPr>
          <a:xfrm>
            <a:off x="5618224" y="1968500"/>
            <a:ext cx="215335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roar-bree</a:t>
            </a:r>
          </a:p>
        </p:txBody>
      </p:sp>
      <p:sp>
        <p:nvSpPr>
          <p:cNvPr id="477" name="cabbyl"/>
          <p:cNvSpPr txBox="1"/>
          <p:nvPr/>
        </p:nvSpPr>
        <p:spPr>
          <a:xfrm>
            <a:off x="9790447" y="8191500"/>
            <a:ext cx="1454312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cabbyl</a:t>
            </a:r>
          </a:p>
        </p:txBody>
      </p:sp>
      <p:sp>
        <p:nvSpPr>
          <p:cNvPr id="478" name="barroose"/>
          <p:cNvSpPr txBox="1"/>
          <p:nvPr/>
        </p:nvSpPr>
        <p:spPr>
          <a:xfrm>
            <a:off x="9778733" y="2057400"/>
            <a:ext cx="20619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barroose</a:t>
            </a:r>
          </a:p>
        </p:txBody>
      </p:sp>
      <p:sp>
        <p:nvSpPr>
          <p:cNvPr id="479" name="etlan"/>
          <p:cNvSpPr txBox="1"/>
          <p:nvPr/>
        </p:nvSpPr>
        <p:spPr>
          <a:xfrm>
            <a:off x="6344152" y="4978400"/>
            <a:ext cx="1158702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etlan</a:t>
            </a:r>
          </a:p>
        </p:txBody>
      </p:sp>
      <p:sp>
        <p:nvSpPr>
          <p:cNvPr id="480" name="roggad"/>
          <p:cNvSpPr txBox="1"/>
          <p:nvPr/>
        </p:nvSpPr>
        <p:spPr>
          <a:xfrm>
            <a:off x="6142825" y="8166100"/>
            <a:ext cx="156135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roggad</a:t>
            </a:r>
          </a:p>
        </p:txBody>
      </p:sp>
      <p:sp>
        <p:nvSpPr>
          <p:cNvPr id="481" name="gleashtan"/>
          <p:cNvSpPr txBox="1"/>
          <p:nvPr/>
        </p:nvSpPr>
        <p:spPr>
          <a:xfrm>
            <a:off x="1410152" y="8331200"/>
            <a:ext cx="2085902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gleashtan</a:t>
            </a:r>
          </a:p>
        </p:txBody>
      </p:sp>
      <p:pic>
        <p:nvPicPr>
          <p:cNvPr id="482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274" y="2865818"/>
            <a:ext cx="2819401" cy="18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baatey"/>
          <p:cNvSpPr txBox="1"/>
          <p:nvPr/>
        </p:nvSpPr>
        <p:spPr>
          <a:xfrm>
            <a:off x="10426699" y="4826000"/>
            <a:ext cx="149494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baatey</a:t>
            </a:r>
          </a:p>
        </p:txBody>
      </p:sp>
      <p:pic>
        <p:nvPicPr>
          <p:cNvPr id="2" name="Intr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16165" y="3957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38316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511500"/>
            <a:ext cx="4229571" cy="713740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goll"/>
          <p:cNvSpPr/>
          <p:nvPr/>
        </p:nvSpPr>
        <p:spPr>
          <a:xfrm>
            <a:off x="7023100" y="1481100"/>
            <a:ext cx="6781800" cy="516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23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goll</a:t>
            </a:r>
            <a:endParaRPr lang="en-GB"/>
          </a:p>
          <a:p>
            <a:r>
              <a:rPr lang="en-GB" sz="10000"/>
              <a:t>  </a:t>
            </a:r>
            <a:r>
              <a:rPr lang="en-GB" sz="8000"/>
              <a:t>(going)</a:t>
            </a:r>
            <a:endParaRPr sz="8000"/>
          </a:p>
        </p:txBody>
      </p:sp>
      <p:pic>
        <p:nvPicPr>
          <p:cNvPr id="487" name="goll.mov" descr="go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5300" y="6604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8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55" y="6349"/>
            <a:ext cx="7938772" cy="8445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er"/>
          <p:cNvSpPr/>
          <p:nvPr/>
        </p:nvSpPr>
        <p:spPr>
          <a:xfrm>
            <a:off x="8026400" y="1365898"/>
            <a:ext cx="3848100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288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u="none"/>
              <a:t>er</a:t>
            </a:r>
            <a:endParaRPr lang="en-GB" u="none"/>
          </a:p>
          <a:p>
            <a:r>
              <a:rPr lang="en-GB" sz="10000" u="none"/>
              <a:t> (on)</a:t>
            </a:r>
            <a:endParaRPr sz="10000" u="none"/>
          </a:p>
        </p:txBody>
      </p:sp>
      <p:pic>
        <p:nvPicPr>
          <p:cNvPr id="491" name="er.mov" descr="er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7300" y="18161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9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bicycle_vrj.tiff" descr="bicycle_vrj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163" y="1415458"/>
            <a:ext cx="2832100" cy="2202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470" y="1415458"/>
            <a:ext cx="2082801" cy="221574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Ta mee"/>
          <p:cNvSpPr/>
          <p:nvPr/>
        </p:nvSpPr>
        <p:spPr>
          <a:xfrm>
            <a:off x="301175" y="2346291"/>
            <a:ext cx="4064000" cy="138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04" name="BasicActions1_736451.pdf" descr="BasicActions1_73645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8125" y="386200"/>
            <a:ext cx="2009423" cy="33909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6326362" y="2523331"/>
            <a:ext cx="57387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er</a:t>
            </a:r>
          </a:p>
        </p:txBody>
      </p:sp>
      <p:pic>
        <p:nvPicPr>
          <p:cNvPr id="4" name="Ta mee goll er ro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76660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342" y="5467222"/>
            <a:ext cx="12130579" cy="11490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er roar.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(I’m going on a bicycle.)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a mee"/>
          <p:cNvSpPr/>
          <p:nvPr/>
        </p:nvSpPr>
        <p:spPr>
          <a:xfrm>
            <a:off x="457200" y="2946059"/>
            <a:ext cx="4064000" cy="68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endParaRPr lang="en-GB"/>
          </a:p>
          <a:p>
            <a:r>
              <a:t>Ta mee</a:t>
            </a:r>
          </a:p>
        </p:txBody>
      </p:sp>
      <p:pic>
        <p:nvPicPr>
          <p:cNvPr id="498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7471" y="2300861"/>
            <a:ext cx="2009423" cy="3390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train_vrj.tiff" descr="train_vrj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67419" y="3784644"/>
            <a:ext cx="2692400" cy="190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394" y="3222949"/>
            <a:ext cx="2120901" cy="2256277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Ta mee"/>
          <p:cNvSpPr/>
          <p:nvPr/>
        </p:nvSpPr>
        <p:spPr>
          <a:xfrm>
            <a:off x="457200" y="6616932"/>
            <a:ext cx="4064000" cy="634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57200" y="871855"/>
            <a:ext cx="12130579" cy="11490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>
                <a:latin typeface="Chalkboard" charset="0"/>
                <a:ea typeface="Chalkboard" charset="0"/>
                <a:cs typeface="Chalkboard" charset="0"/>
              </a:rPr>
              <a:t>Can you say this sentence?</a:t>
            </a: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826" y="6798425"/>
            <a:ext cx="117791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>
                <a:latin typeface="Chalkboard" charset="0"/>
                <a:ea typeface="Chalkboard" charset="0"/>
                <a:cs typeface="Chalkboard" charset="0"/>
              </a:rPr>
              <a:t>Ta mee goll er traen. </a:t>
            </a:r>
            <a:r>
              <a:rPr lang="en-US" sz="4400">
                <a:latin typeface="Chalkboard" charset="0"/>
                <a:ea typeface="Chalkboard" charset="0"/>
                <a:cs typeface="Chalkboard" charset="0"/>
              </a:rPr>
              <a:t>(I’m going on a train.)</a:t>
            </a:r>
          </a:p>
        </p:txBody>
      </p:sp>
      <p:pic>
        <p:nvPicPr>
          <p:cNvPr id="6" name="Ta mee goll er tra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7219" y="6335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62315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14" y="2310939"/>
            <a:ext cx="2197100" cy="2337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BasicActions1_736451.pdf" descr="BasicActions1_73645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2084" y="1889702"/>
            <a:ext cx="1727201" cy="291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aeroplane_vrj.tiff" descr="aeroplane_vrj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67420" y="2628324"/>
            <a:ext cx="2752078" cy="196850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Ta mee"/>
          <p:cNvSpPr/>
          <p:nvPr/>
        </p:nvSpPr>
        <p:spPr>
          <a:xfrm>
            <a:off x="423949" y="2310939"/>
            <a:ext cx="4064000" cy="634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endParaRPr lang="en-GB"/>
          </a:p>
          <a:p>
            <a:r>
              <a:t>Ta mee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949" y="6414873"/>
            <a:ext cx="12130579" cy="11490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er etlan.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(I’m going on a</a:t>
            </a:r>
            <a:r>
              <a:rPr kumimoji="0" lang="en-US" sz="44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plane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.)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949" y="356646"/>
            <a:ext cx="12130579" cy="11490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>
                <a:latin typeface="Chalkboard" charset="0"/>
                <a:ea typeface="Chalkboard" charset="0"/>
                <a:cs typeface="Chalkboard" charset="0"/>
              </a:rPr>
              <a:t>Have a go at saying this one:</a:t>
            </a: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5" name="Ta mee goll er et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01745" y="5258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69327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a mee"/>
          <p:cNvSpPr/>
          <p:nvPr/>
        </p:nvSpPr>
        <p:spPr>
          <a:xfrm>
            <a:off x="293528" y="5441993"/>
            <a:ext cx="40640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sp>
        <p:nvSpPr>
          <p:cNvPr id="507" name="Ta mee"/>
          <p:cNvSpPr/>
          <p:nvPr/>
        </p:nvSpPr>
        <p:spPr>
          <a:xfrm>
            <a:off x="293528" y="8119281"/>
            <a:ext cx="40640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08" name="bus_vrj.tiff" descr="bus_vrj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335" y="2054266"/>
            <a:ext cx="3037668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Ta mee"/>
          <p:cNvSpPr/>
          <p:nvPr/>
        </p:nvSpPr>
        <p:spPr>
          <a:xfrm>
            <a:off x="293528" y="3015058"/>
            <a:ext cx="40640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10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679" y="6966837"/>
            <a:ext cx="2351786" cy="250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4805" y="6168325"/>
            <a:ext cx="1955801" cy="330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supermotorbike_vrj.tiff" descr="supermotorbike_vrj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697" y="4736121"/>
            <a:ext cx="2876366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4449886"/>
            <a:ext cx="2280158" cy="242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ony_vrj.tiff" descr="pony_vrj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986" y="6793521"/>
            <a:ext cx="2717800" cy="2510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93" y="2079666"/>
            <a:ext cx="2315972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4805" y="3829093"/>
            <a:ext cx="1858904" cy="313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56655" y="1326348"/>
            <a:ext cx="1930400" cy="32575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457200" y="169869"/>
            <a:ext cx="12130579" cy="11490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>
                <a:latin typeface="Chalkboard" charset="0"/>
                <a:ea typeface="Chalkboard" charset="0"/>
                <a:cs typeface="Chalkboard" charset="0"/>
              </a:rPr>
              <a:t>Now try to say these sentences:</a:t>
            </a: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</p:spTree>
  </p:cSld>
  <p:clrMapOvr>
    <a:masterClrMapping/>
  </p:clrMapOvr>
  <p:transition spd="med" advClick="0" advTm="1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big-tick-green.jpg" descr="big-tick-gree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8736" y="1907517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269271" y="714078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Jeant dy mie!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(Well done!)</a:t>
            </a:r>
          </a:p>
        </p:txBody>
      </p:sp>
      <p:pic>
        <p:nvPicPr>
          <p:cNvPr id="2" name="Jeant dy m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08" y="4356608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66720"/>
      </p:ext>
    </p:extLst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2.png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25" y="1468801"/>
            <a:ext cx="9036933" cy="7353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barroose"/>
          <p:cNvSpPr txBox="1"/>
          <p:nvPr/>
        </p:nvSpPr>
        <p:spPr>
          <a:xfrm>
            <a:off x="0" y="71801"/>
            <a:ext cx="8622145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1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barroose</a:t>
            </a:r>
            <a:r>
              <a:rPr lang="en-GB"/>
              <a:t> </a:t>
            </a:r>
            <a:r>
              <a:rPr lang="en-GB" sz="4800"/>
              <a:t>(bus)</a:t>
            </a:r>
            <a:endParaRPr sz="4800"/>
          </a:p>
        </p:txBody>
      </p:sp>
      <p:pic>
        <p:nvPicPr>
          <p:cNvPr id="277" name="barroose-2.mov" descr="barroose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3537" y="5715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ics 296.jpg" descr="pics 29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402" y="775980"/>
            <a:ext cx="8369301" cy="819412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ayns"/>
          <p:cNvSpPr/>
          <p:nvPr/>
        </p:nvSpPr>
        <p:spPr>
          <a:xfrm>
            <a:off x="2921000" y="4486067"/>
            <a:ext cx="8369300" cy="443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184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ayns</a:t>
            </a:r>
            <a:endParaRPr lang="en-GB"/>
          </a:p>
          <a:p>
            <a:r>
              <a:rPr lang="en-GB" sz="8000"/>
              <a:t>                 (in)</a:t>
            </a:r>
            <a:endParaRPr sz="8000"/>
          </a:p>
        </p:txBody>
      </p:sp>
      <p:pic>
        <p:nvPicPr>
          <p:cNvPr id="521" name="ayns.mov" descr="ayns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22733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2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a mee"/>
          <p:cNvSpPr/>
          <p:nvPr/>
        </p:nvSpPr>
        <p:spPr>
          <a:xfrm>
            <a:off x="317500" y="1925638"/>
            <a:ext cx="40640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29" name="rocket_vrj.tiff" descr="rocket_vrj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056" y="1120840"/>
            <a:ext cx="2654300" cy="204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droppedImage.tiff" descr="droppedImage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622" y="460451"/>
            <a:ext cx="4708040" cy="353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BasicActions1_736451.pdf" descr="BasicActions1_73645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4116" y="357188"/>
            <a:ext cx="1858904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458660" y="2143852"/>
            <a:ext cx="108363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ayns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4533323"/>
            <a:ext cx="13004799" cy="133369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ayns</a:t>
            </a:r>
            <a:r>
              <a:rPr kumimoji="0" lang="en-US" sz="44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roggad</a:t>
            </a: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.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(I’m going in a rocket.)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Ta mee goll ayns rog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6339" y="100852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a mee"/>
          <p:cNvSpPr/>
          <p:nvPr/>
        </p:nvSpPr>
        <p:spPr>
          <a:xfrm>
            <a:off x="393699" y="6892351"/>
            <a:ext cx="40640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sp>
        <p:nvSpPr>
          <p:cNvPr id="525" name="Ta mee"/>
          <p:cNvSpPr/>
          <p:nvPr/>
        </p:nvSpPr>
        <p:spPr>
          <a:xfrm>
            <a:off x="393699" y="2429477"/>
            <a:ext cx="40640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26" name="droppedImage.tiff" descr="droppedImage.tif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819" y="1425019"/>
            <a:ext cx="4305300" cy="3228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droppedImage.tiff" descr="droppedImage.tif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5639655"/>
            <a:ext cx="4305300" cy="3228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BasicActions1_736451.pdf" descr="BasicActions1_73645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8263" y="5196901"/>
            <a:ext cx="2009423" cy="339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boat_vrj.tiff" descr="boat_vrj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400" y="1808412"/>
            <a:ext cx="2451100" cy="1957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car_vrj.tiff" descr="car_vrj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338" y="6319610"/>
            <a:ext cx="2601798" cy="175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BasicActions1_736451.pdf" descr="BasicActions1_73645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8468" y="1263845"/>
            <a:ext cx="1689100" cy="285035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435957" y="72570"/>
            <a:ext cx="12568843" cy="124136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>
              <a:latin typeface="Chalkboard" charset="0"/>
              <a:ea typeface="Chalkboard" charset="0"/>
              <a:cs typeface="Chalkboard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>
                <a:latin typeface="Chalkboard" charset="0"/>
                <a:ea typeface="Chalkboard" charset="0"/>
                <a:cs typeface="Chalkboard" charset="0"/>
              </a:rPr>
              <a:t>Have a go at saying these sentences:</a:t>
            </a:r>
            <a:endParaRPr kumimoji="0" lang="en-US" sz="3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509" y="4363894"/>
            <a:ext cx="124895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latin typeface="Chalkboard" charset="0"/>
                <a:ea typeface="Chalkboard" charset="0"/>
                <a:cs typeface="Chalkboard" charset="0"/>
              </a:rPr>
              <a:t>Ta mee goll ayns baatey.</a:t>
            </a:r>
            <a:r>
              <a:rPr lang="en-US" sz="4400">
                <a:latin typeface="Chalkboard" charset="0"/>
                <a:ea typeface="Chalkboard" charset="0"/>
                <a:cs typeface="Chalkboard" charset="0"/>
              </a:rPr>
              <a:t> (I’m going in a boat.)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3699" y="8608955"/>
            <a:ext cx="124895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latin typeface="Chalkboard" charset="0"/>
                <a:ea typeface="Chalkboard" charset="0"/>
                <a:cs typeface="Chalkboard" charset="0"/>
              </a:rPr>
              <a:t>Ta mee goll ayns gleashtan.</a:t>
            </a:r>
            <a:r>
              <a:rPr lang="en-US" sz="440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sz="4000">
                <a:latin typeface="Chalkboard" charset="0"/>
                <a:ea typeface="Chalkboard" charset="0"/>
                <a:cs typeface="Chalkboard" charset="0"/>
              </a:rPr>
              <a:t>(I’m going in a car.)</a:t>
            </a:r>
          </a:p>
        </p:txBody>
      </p:sp>
      <p:pic>
        <p:nvPicPr>
          <p:cNvPr id="5" name="Ta mee goll ayns baat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136" y="1480966"/>
            <a:ext cx="812800" cy="812800"/>
          </a:xfrm>
          <a:prstGeom prst="rect">
            <a:avLst/>
          </a:prstGeom>
        </p:spPr>
      </p:pic>
      <p:pic>
        <p:nvPicPr>
          <p:cNvPr id="6" name="Ta mee goll ayns gleasht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12481" y="57313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02036"/>
      </p:ext>
    </p:extLst>
  </p:cSld>
  <p:clrMapOvr>
    <a:masterClrMapping/>
  </p:clrMapOvr>
  <p:transition spd="med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925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66044" y="714077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11020"/>
      </p:ext>
    </p:extLst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bicycle_vrj.tiff" descr="bicycle_vrj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" y="1244802"/>
            <a:ext cx="2832100" cy="2202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train_vrj.tiff" descr="train_vrj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7702" y="3633322"/>
            <a:ext cx="2692400" cy="190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aeroplane_vrj.tiff" descr="aeroplane_vrj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412" y="3082113"/>
            <a:ext cx="2752078" cy="196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bus_vrj.tiff" descr="bus_vrj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599" y="404545"/>
            <a:ext cx="27432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supermotorbike_vrj.tiff" descr="supermotorbike_vrj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454" y="167315"/>
            <a:ext cx="2663302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pony_vrj.tiff" descr="pony_vrj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206" y="2765790"/>
            <a:ext cx="2516319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car_vrj.tiff" descr="car_vrj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933" y="6108700"/>
            <a:ext cx="3242821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boat_vrj.tiff" descr="boat_vrj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858" y="6558976"/>
            <a:ext cx="2941984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rocket_vrj.tiff" descr="rocket_vrj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8100" y="5993076"/>
            <a:ext cx="3113903" cy="2400301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er"/>
          <p:cNvSpPr/>
          <p:nvPr/>
        </p:nvSpPr>
        <p:spPr>
          <a:xfrm>
            <a:off x="4806927" y="1433884"/>
            <a:ext cx="1393198" cy="1190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202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9600"/>
              <a:t>er</a:t>
            </a:r>
          </a:p>
        </p:txBody>
      </p:sp>
      <p:sp>
        <p:nvSpPr>
          <p:cNvPr id="730" name="ayns"/>
          <p:cNvSpPr/>
          <p:nvPr/>
        </p:nvSpPr>
        <p:spPr>
          <a:xfrm>
            <a:off x="4794838" y="5558244"/>
            <a:ext cx="2958501" cy="98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156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8000"/>
              <a:t>ayns</a:t>
            </a:r>
          </a:p>
        </p:txBody>
      </p:sp>
      <p:sp>
        <p:nvSpPr>
          <p:cNvPr id="731" name="Line"/>
          <p:cNvSpPr/>
          <p:nvPr/>
        </p:nvSpPr>
        <p:spPr>
          <a:xfrm flipV="1">
            <a:off x="154285" y="5630745"/>
            <a:ext cx="12778339" cy="124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2" name="roar"/>
          <p:cNvSpPr txBox="1"/>
          <p:nvPr/>
        </p:nvSpPr>
        <p:spPr>
          <a:xfrm>
            <a:off x="721915" y="3293696"/>
            <a:ext cx="112530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roar</a:t>
            </a:r>
          </a:p>
        </p:txBody>
      </p:sp>
      <p:sp>
        <p:nvSpPr>
          <p:cNvPr id="733" name="traen"/>
          <p:cNvSpPr txBox="1"/>
          <p:nvPr/>
        </p:nvSpPr>
        <p:spPr>
          <a:xfrm>
            <a:off x="1284569" y="4906429"/>
            <a:ext cx="143308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traen</a:t>
            </a:r>
          </a:p>
        </p:txBody>
      </p:sp>
      <p:sp>
        <p:nvSpPr>
          <p:cNvPr id="734" name="roar-bree"/>
          <p:cNvSpPr txBox="1"/>
          <p:nvPr/>
        </p:nvSpPr>
        <p:spPr>
          <a:xfrm>
            <a:off x="7583122" y="1971714"/>
            <a:ext cx="24862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roar-bree</a:t>
            </a:r>
          </a:p>
        </p:txBody>
      </p:sp>
      <p:sp>
        <p:nvSpPr>
          <p:cNvPr id="735" name="cabbyl"/>
          <p:cNvSpPr txBox="1"/>
          <p:nvPr/>
        </p:nvSpPr>
        <p:spPr>
          <a:xfrm>
            <a:off x="7864672" y="4887956"/>
            <a:ext cx="17104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cabbyl</a:t>
            </a:r>
          </a:p>
        </p:txBody>
      </p:sp>
      <p:sp>
        <p:nvSpPr>
          <p:cNvPr id="736" name="barroose"/>
          <p:cNvSpPr txBox="1"/>
          <p:nvPr/>
        </p:nvSpPr>
        <p:spPr>
          <a:xfrm>
            <a:off x="10646037" y="2502170"/>
            <a:ext cx="22057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barroose</a:t>
            </a:r>
          </a:p>
        </p:txBody>
      </p:sp>
      <p:sp>
        <p:nvSpPr>
          <p:cNvPr id="737" name="etlan"/>
          <p:cNvSpPr txBox="1"/>
          <p:nvPr/>
        </p:nvSpPr>
        <p:spPr>
          <a:xfrm>
            <a:off x="4840778" y="4887956"/>
            <a:ext cx="135934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etlan</a:t>
            </a:r>
          </a:p>
        </p:txBody>
      </p:sp>
      <p:sp>
        <p:nvSpPr>
          <p:cNvPr id="738" name="roggad"/>
          <p:cNvSpPr txBox="1"/>
          <p:nvPr/>
        </p:nvSpPr>
        <p:spPr>
          <a:xfrm>
            <a:off x="9624978" y="8344089"/>
            <a:ext cx="173445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roggad</a:t>
            </a:r>
          </a:p>
        </p:txBody>
      </p:sp>
      <p:sp>
        <p:nvSpPr>
          <p:cNvPr id="739" name="gleashtan"/>
          <p:cNvSpPr txBox="1"/>
          <p:nvPr/>
        </p:nvSpPr>
        <p:spPr>
          <a:xfrm>
            <a:off x="983101" y="8420289"/>
            <a:ext cx="2457404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gleashtan</a:t>
            </a:r>
          </a:p>
        </p:txBody>
      </p:sp>
      <p:sp>
        <p:nvSpPr>
          <p:cNvPr id="740" name="baatey"/>
          <p:cNvSpPr txBox="1"/>
          <p:nvPr/>
        </p:nvSpPr>
        <p:spPr>
          <a:xfrm>
            <a:off x="5401117" y="8763189"/>
            <a:ext cx="180017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baatey</a:t>
            </a:r>
          </a:p>
        </p:txBody>
      </p:sp>
      <p:pic>
        <p:nvPicPr>
          <p:cNvPr id="741" name="SEACAT.jpg" descr="SEACAT.jp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542" y="3286522"/>
            <a:ext cx="2464119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baatey"/>
          <p:cNvSpPr txBox="1"/>
          <p:nvPr/>
        </p:nvSpPr>
        <p:spPr>
          <a:xfrm>
            <a:off x="10646037" y="4875963"/>
            <a:ext cx="180017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halkboard" charset="0"/>
                <a:ea typeface="Chalkboard" charset="0"/>
                <a:cs typeface="Chalkboard" charset="0"/>
              </a:rPr>
              <a:t>baatey</a:t>
            </a:r>
          </a:p>
        </p:txBody>
      </p:sp>
      <p:sp>
        <p:nvSpPr>
          <p:cNvPr id="27" name="er"/>
          <p:cNvSpPr/>
          <p:nvPr/>
        </p:nvSpPr>
        <p:spPr>
          <a:xfrm>
            <a:off x="768004" y="17677"/>
            <a:ext cx="6815118" cy="1761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202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GB" sz="8000" u="none"/>
              <a:t>Ta mee goll</a:t>
            </a:r>
            <a:r>
              <a:rPr lang="mr-IN" sz="8000" u="none"/>
              <a:t>…</a:t>
            </a:r>
            <a:endParaRPr sz="8000" u="none"/>
          </a:p>
        </p:txBody>
      </p:sp>
    </p:spTree>
    <p:extLst>
      <p:ext uri="{BB962C8B-B14F-4D97-AF65-F5344CB8AC3E}">
        <p14:creationId xmlns:p14="http://schemas.microsoft.com/office/powerpoint/2010/main" val="1633032302"/>
      </p:ext>
    </p:extLst>
  </p:cSld>
  <p:clrMapOvr>
    <a:masterClrMapping/>
  </p:clrMapOvr>
  <p:transition spd="med"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Arrow-Blue-Outline-Right.tiff" descr="Arrow-Blue-Outline-Right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684602"/>
            <a:ext cx="11734802" cy="9019032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dys"/>
          <p:cNvSpPr/>
          <p:nvPr/>
        </p:nvSpPr>
        <p:spPr>
          <a:xfrm>
            <a:off x="1543050" y="2973878"/>
            <a:ext cx="6553200" cy="402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244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dys</a:t>
            </a:r>
            <a:endParaRPr lang="en-GB"/>
          </a:p>
          <a:p>
            <a:endParaRPr lang="en-GB" sz="7200"/>
          </a:p>
          <a:p>
            <a:r>
              <a:rPr lang="en-GB" sz="10000"/>
              <a:t>(to)</a:t>
            </a:r>
            <a:endParaRPr sz="10000"/>
          </a:p>
        </p:txBody>
      </p:sp>
      <p:pic>
        <p:nvPicPr>
          <p:cNvPr id="538" name="dys.mov" descr="dys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3100" y="20955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3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a mee"/>
          <p:cNvSpPr/>
          <p:nvPr/>
        </p:nvSpPr>
        <p:spPr>
          <a:xfrm>
            <a:off x="234636" y="1978747"/>
            <a:ext cx="40640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45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0806" y="283297"/>
            <a:ext cx="2009423" cy="3390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Arrow-Blue-Outline-Right.tiff" descr="Arrow-Blue-Outline-Righ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447" y="1598411"/>
            <a:ext cx="2296860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shopping1.jpg" descr="shopping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1269" y="1176247"/>
            <a:ext cx="2993954" cy="21874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015180" y="2044993"/>
            <a:ext cx="91669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dys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3195" y="3431352"/>
            <a:ext cx="15501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Doolish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636" y="4466618"/>
            <a:ext cx="12628859" cy="1056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dys</a:t>
            </a:r>
            <a:r>
              <a:rPr kumimoji="0" lang="en-US" sz="44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Doolish.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(I’m going to</a:t>
            </a:r>
            <a:r>
              <a:rPr kumimoji="0" lang="en-US" sz="44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Douglas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.)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4" name="Ta mee goll dys Doolis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549" y="20207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a mee"/>
          <p:cNvSpPr/>
          <p:nvPr/>
        </p:nvSpPr>
        <p:spPr>
          <a:xfrm>
            <a:off x="269251" y="4739830"/>
            <a:ext cx="40640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42" name="BasicActions1_736451.pdf" descr="BasicActions1_73645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39275" y="3487584"/>
            <a:ext cx="1847653" cy="3117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Arrow-Blue-Outline-Right.tiff" descr="Arrow-Blue-Outline-Right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432" y="4338632"/>
            <a:ext cx="2296859" cy="176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castletown.jpg" descr="castletow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6834" y="3918617"/>
            <a:ext cx="3021720" cy="212516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8864600" y="5986418"/>
            <a:ext cx="300883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Balley Chashtal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382" y="2006119"/>
            <a:ext cx="12321771" cy="93358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Can you answer the question with this sentence? 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82" y="638531"/>
            <a:ext cx="12321771" cy="111825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>
                <a:latin typeface="Chalkboard" charset="0"/>
                <a:ea typeface="Chalkboard" charset="0"/>
                <a:cs typeface="Chalkboard" charset="0"/>
              </a:rPr>
              <a:t>C’raad t’ou goll?</a:t>
            </a: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    (Where are you going?) 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5" name="C'raad t'ou goll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0434" y="157696"/>
            <a:ext cx="812800" cy="812800"/>
          </a:xfrm>
          <a:prstGeom prst="rect">
            <a:avLst/>
          </a:prstGeom>
        </p:spPr>
      </p:pic>
      <p:pic>
        <p:nvPicPr>
          <p:cNvPr id="6" name="Ta mee goll dys Balley Chasht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9767" y="2674784"/>
            <a:ext cx="812800" cy="812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294" y="7538492"/>
            <a:ext cx="12628859" cy="17338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dys</a:t>
            </a:r>
            <a:r>
              <a:rPr kumimoji="0" lang="en-US" sz="44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Balley Chashtal.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(I’m going to</a:t>
            </a:r>
            <a:r>
              <a:rPr kumimoji="0" lang="en-US" sz="44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Castletown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.)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93607869"/>
      </p:ext>
    </p:extLst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BasicActions1_736451.pdf" descr="BasicActions1_73645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1778" y="3194985"/>
            <a:ext cx="1835207" cy="309691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Ta mee"/>
          <p:cNvSpPr/>
          <p:nvPr/>
        </p:nvSpPr>
        <p:spPr>
          <a:xfrm>
            <a:off x="485381" y="4743440"/>
            <a:ext cx="40640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47" name="peelip33.jpg" descr="peelip3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435" y="3852187"/>
            <a:ext cx="2932058" cy="2288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Arrow-Blue-Outline-Right.tiff" descr="Arrow-Blue-Outline-Right.tif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544" y="4273405"/>
            <a:ext cx="2296859" cy="1765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/>
          <p:cNvSpPr txBox="1"/>
          <p:nvPr/>
        </p:nvSpPr>
        <p:spPr>
          <a:xfrm>
            <a:off x="8943562" y="6291896"/>
            <a:ext cx="3311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>
                <a:latin typeface="Chalkboard" charset="0"/>
                <a:ea typeface="Chalkboard" charset="0"/>
                <a:cs typeface="Chalkboard" charset="0"/>
              </a:rPr>
              <a:t>Purt ny h-Inshey</a:t>
            </a: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382" y="2006119"/>
            <a:ext cx="12321771" cy="93358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Can you answer the question with this sentence? 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82" y="669308"/>
            <a:ext cx="12321771" cy="1056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>
                <a:latin typeface="Chalkboard" charset="0"/>
                <a:ea typeface="Chalkboard" charset="0"/>
                <a:cs typeface="Chalkboard" charset="0"/>
              </a:rPr>
              <a:t>C’raad t’ou goll?</a:t>
            </a: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    (Where are you going?) 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5" name="C'raad t'ou goll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0434" y="157696"/>
            <a:ext cx="812800" cy="812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8294" y="7538492"/>
            <a:ext cx="12628859" cy="17338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dys</a:t>
            </a:r>
            <a:r>
              <a:rPr kumimoji="0" lang="en-US" sz="44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Purt ny h-Inshey.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(I’m going to</a:t>
            </a:r>
            <a:r>
              <a:rPr kumimoji="0" lang="en-US" sz="44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Peel</a:t>
            </a: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.)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2" name="Ta mee goll dys Purt ny h-Inshe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52693" y="2176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15479"/>
      </p:ext>
    </p:extLst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a mee"/>
          <p:cNvSpPr/>
          <p:nvPr/>
        </p:nvSpPr>
        <p:spPr>
          <a:xfrm>
            <a:off x="330200" y="4490581"/>
            <a:ext cx="40640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54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568" y="6114402"/>
            <a:ext cx="1943100" cy="3278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54306" y="3051797"/>
            <a:ext cx="2009423" cy="339090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Ta mee"/>
          <p:cNvSpPr/>
          <p:nvPr/>
        </p:nvSpPr>
        <p:spPr>
          <a:xfrm>
            <a:off x="330200" y="1792842"/>
            <a:ext cx="40640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sp>
        <p:nvSpPr>
          <p:cNvPr id="557" name="Ta mee"/>
          <p:cNvSpPr/>
          <p:nvPr/>
        </p:nvSpPr>
        <p:spPr>
          <a:xfrm>
            <a:off x="382385" y="7941482"/>
            <a:ext cx="40640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58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42204" y="398575"/>
            <a:ext cx="2009423" cy="3390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Arrow-Blue-Outline-Right.tiff" descr="Arrow-Blue-Outline-Righ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633" y="1455097"/>
            <a:ext cx="2296860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Arrow-Blue-Outline-Right.tiff" descr="Arrow-Blue-Outline-Righ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525" y="4226390"/>
            <a:ext cx="2296859" cy="176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Arrow-Blue-Outline-Right.tiff" descr="Arrow-Blue-Outline-Righ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524" y="7610761"/>
            <a:ext cx="2296859" cy="176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Ramsey_view.jpg" descr="Ramsey_vie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631" y="893737"/>
            <a:ext cx="2671106" cy="219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BraddaHead2.tiff" descr="BraddaHead2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505" y="3826921"/>
            <a:ext cx="3005950" cy="200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ortstmaryharbour.tiff" descr="portstmaryharbour.tif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077" y="6502925"/>
            <a:ext cx="2064734" cy="257403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6092366" y="1924774"/>
            <a:ext cx="91669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dys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7077" y="3051797"/>
            <a:ext cx="19187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Rhumsaa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21247" y="5786107"/>
            <a:ext cx="252633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Purt Çhiarn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80989" y="9047766"/>
            <a:ext cx="39069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Purt le Moirrey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2385" y="120728"/>
            <a:ext cx="12321771" cy="1056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>
                <a:latin typeface="Chalkboard" charset="0"/>
                <a:ea typeface="Chalkboard" charset="0"/>
                <a:cs typeface="Chalkboard" charset="0"/>
              </a:rPr>
              <a:t>C’raad t’ou goll?</a:t>
            </a: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    (Where are you going?) 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19" name="C'raad t'ou goll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6646" y="276966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lug-in-hybrid-car-4.tiff" descr="plug-in-hybrid-car-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300" y="806450"/>
            <a:ext cx="8216900" cy="821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gleashtan"/>
          <p:cNvSpPr txBox="1"/>
          <p:nvPr/>
        </p:nvSpPr>
        <p:spPr>
          <a:xfrm>
            <a:off x="1977820" y="806450"/>
            <a:ext cx="7232682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gleashtan</a:t>
            </a:r>
            <a:r>
              <a:rPr lang="en-GB"/>
              <a:t> </a:t>
            </a:r>
            <a:r>
              <a:rPr lang="en-GB" sz="4800"/>
              <a:t>(car)</a:t>
            </a:r>
            <a:endParaRPr sz="4800"/>
          </a:p>
        </p:txBody>
      </p:sp>
      <p:pic>
        <p:nvPicPr>
          <p:cNvPr id="284" name="gleashtan-1.mov" descr="gleashta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" y="3175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ig-tick-green.jpg" descr="big-tick-gree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2177" y="1718660"/>
            <a:ext cx="7295073" cy="694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3" y="1"/>
                </a:moveTo>
                <a:cubicBezTo>
                  <a:pt x="21196" y="3"/>
                  <a:pt x="21126" y="17"/>
                  <a:pt x="21044" y="43"/>
                </a:cubicBezTo>
                <a:cubicBezTo>
                  <a:pt x="20811" y="117"/>
                  <a:pt x="20485" y="303"/>
                  <a:pt x="19631" y="845"/>
                </a:cubicBezTo>
                <a:cubicBezTo>
                  <a:pt x="18525" y="1549"/>
                  <a:pt x="16707" y="2973"/>
                  <a:pt x="15012" y="4465"/>
                </a:cubicBezTo>
                <a:cubicBezTo>
                  <a:pt x="14225" y="5158"/>
                  <a:pt x="11627" y="7923"/>
                  <a:pt x="11450" y="8256"/>
                </a:cubicBezTo>
                <a:cubicBezTo>
                  <a:pt x="11418" y="8318"/>
                  <a:pt x="11354" y="8371"/>
                  <a:pt x="11307" y="8373"/>
                </a:cubicBezTo>
                <a:cubicBezTo>
                  <a:pt x="11260" y="8376"/>
                  <a:pt x="11039" y="8603"/>
                  <a:pt x="10814" y="8878"/>
                </a:cubicBezTo>
                <a:cubicBezTo>
                  <a:pt x="10590" y="9154"/>
                  <a:pt x="10200" y="9614"/>
                  <a:pt x="9947" y="9901"/>
                </a:cubicBezTo>
                <a:cubicBezTo>
                  <a:pt x="9694" y="10189"/>
                  <a:pt x="9487" y="10437"/>
                  <a:pt x="9487" y="10452"/>
                </a:cubicBezTo>
                <a:cubicBezTo>
                  <a:pt x="9487" y="10467"/>
                  <a:pt x="9318" y="10687"/>
                  <a:pt x="9112" y="10940"/>
                </a:cubicBezTo>
                <a:cubicBezTo>
                  <a:pt x="8906" y="11193"/>
                  <a:pt x="8594" y="11602"/>
                  <a:pt x="8421" y="11846"/>
                </a:cubicBezTo>
                <a:cubicBezTo>
                  <a:pt x="8247" y="12091"/>
                  <a:pt x="7937" y="12523"/>
                  <a:pt x="7732" y="12806"/>
                </a:cubicBezTo>
                <a:cubicBezTo>
                  <a:pt x="7528" y="13089"/>
                  <a:pt x="7361" y="13349"/>
                  <a:pt x="7361" y="13382"/>
                </a:cubicBezTo>
                <a:cubicBezTo>
                  <a:pt x="7361" y="13415"/>
                  <a:pt x="7316" y="13482"/>
                  <a:pt x="7261" y="13530"/>
                </a:cubicBezTo>
                <a:cubicBezTo>
                  <a:pt x="7205" y="13579"/>
                  <a:pt x="7029" y="13852"/>
                  <a:pt x="6868" y="14138"/>
                </a:cubicBezTo>
                <a:cubicBezTo>
                  <a:pt x="6427" y="14922"/>
                  <a:pt x="6289" y="14862"/>
                  <a:pt x="5839" y="13685"/>
                </a:cubicBezTo>
                <a:cubicBezTo>
                  <a:pt x="5179" y="11957"/>
                  <a:pt x="4400" y="10553"/>
                  <a:pt x="3695" y="9819"/>
                </a:cubicBezTo>
                <a:cubicBezTo>
                  <a:pt x="3344" y="9455"/>
                  <a:pt x="3278" y="9417"/>
                  <a:pt x="2995" y="9417"/>
                </a:cubicBezTo>
                <a:cubicBezTo>
                  <a:pt x="2787" y="9417"/>
                  <a:pt x="2540" y="9493"/>
                  <a:pt x="2260" y="9642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6" y="11671"/>
                  <a:pt x="464" y="12212"/>
                </a:cubicBezTo>
                <a:cubicBezTo>
                  <a:pt x="926" y="12667"/>
                  <a:pt x="1357" y="13250"/>
                  <a:pt x="1724" y="13911"/>
                </a:cubicBezTo>
                <a:cubicBezTo>
                  <a:pt x="1958" y="14334"/>
                  <a:pt x="2820" y="16155"/>
                  <a:pt x="2998" y="16605"/>
                </a:cubicBezTo>
                <a:cubicBezTo>
                  <a:pt x="3071" y="16791"/>
                  <a:pt x="3509" y="17849"/>
                  <a:pt x="3971" y="18957"/>
                </a:cubicBezTo>
                <a:cubicBezTo>
                  <a:pt x="4433" y="20066"/>
                  <a:pt x="4810" y="21003"/>
                  <a:pt x="4810" y="21040"/>
                </a:cubicBezTo>
                <a:cubicBezTo>
                  <a:pt x="4810" y="21076"/>
                  <a:pt x="4696" y="21157"/>
                  <a:pt x="4555" y="21220"/>
                </a:cubicBezTo>
                <a:cubicBezTo>
                  <a:pt x="4414" y="21282"/>
                  <a:pt x="4320" y="21354"/>
                  <a:pt x="4344" y="21381"/>
                </a:cubicBezTo>
                <a:cubicBezTo>
                  <a:pt x="4369" y="21407"/>
                  <a:pt x="4613" y="21463"/>
                  <a:pt x="4886" y="21507"/>
                </a:cubicBezTo>
                <a:cubicBezTo>
                  <a:pt x="5427" y="21593"/>
                  <a:pt x="7480" y="21593"/>
                  <a:pt x="7779" y="21507"/>
                </a:cubicBezTo>
                <a:cubicBezTo>
                  <a:pt x="7880" y="21477"/>
                  <a:pt x="8051" y="21446"/>
                  <a:pt x="8158" y="21439"/>
                </a:cubicBezTo>
                <a:cubicBezTo>
                  <a:pt x="8385" y="21423"/>
                  <a:pt x="8513" y="21324"/>
                  <a:pt x="8307" y="21324"/>
                </a:cubicBezTo>
                <a:cubicBezTo>
                  <a:pt x="8230" y="21324"/>
                  <a:pt x="8108" y="21278"/>
                  <a:pt x="8034" y="21221"/>
                </a:cubicBezTo>
                <a:cubicBezTo>
                  <a:pt x="7904" y="21121"/>
                  <a:pt x="7905" y="21101"/>
                  <a:pt x="8101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60" y="16864"/>
                  <a:pt x="9809" y="16493"/>
                </a:cubicBezTo>
                <a:cubicBezTo>
                  <a:pt x="10854" y="13902"/>
                  <a:pt x="12297" y="11319"/>
                  <a:pt x="14220" y="8596"/>
                </a:cubicBezTo>
                <a:cubicBezTo>
                  <a:pt x="15539" y="6730"/>
                  <a:pt x="16594" y="5487"/>
                  <a:pt x="19054" y="2902"/>
                </a:cubicBezTo>
                <a:cubicBezTo>
                  <a:pt x="20327" y="1563"/>
                  <a:pt x="21392" y="388"/>
                  <a:pt x="21420" y="291"/>
                </a:cubicBezTo>
                <a:cubicBezTo>
                  <a:pt x="21479" y="90"/>
                  <a:pt x="21423" y="-7"/>
                  <a:pt x="21253" y="1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66044" y="714077"/>
            <a:ext cx="7331498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b="1">
                <a:latin typeface="Chalkboard" charset="0"/>
                <a:ea typeface="Chalkboard" charset="0"/>
                <a:cs typeface="Chalkboard" charset="0"/>
              </a:rPr>
              <a:t>Feer vie!</a:t>
            </a:r>
          </a:p>
          <a:p>
            <a:pPr algn="ctr"/>
            <a:r>
              <a:rPr lang="en-US" sz="4608">
                <a:latin typeface="Chalkboard" charset="0"/>
                <a:ea typeface="Chalkboard" charset="0"/>
                <a:cs typeface="Chalkboard" charset="0"/>
              </a:rPr>
              <a:t>(Very good!)</a:t>
            </a:r>
          </a:p>
        </p:txBody>
      </p:sp>
      <p:pic>
        <p:nvPicPr>
          <p:cNvPr id="2" name="Feer vie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26" y="3202895"/>
            <a:ext cx="1040384" cy="10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15858"/>
      </p:ext>
    </p:extLst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5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a mee"/>
          <p:cNvSpPr/>
          <p:nvPr/>
        </p:nvSpPr>
        <p:spPr>
          <a:xfrm>
            <a:off x="327666" y="3687080"/>
            <a:ext cx="24638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5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67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7329" y="2713655"/>
            <a:ext cx="1309512" cy="220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Arrow-Blue-Outline-Right.tiff" descr="Arrow-Blue-Outline-Righ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841" y="3605622"/>
            <a:ext cx="1264637" cy="97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castletown.jpg" descr="castletown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9290" y="2833754"/>
            <a:ext cx="2641601" cy="185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6439" y="3013861"/>
            <a:ext cx="1563879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bus_vrj.tiff" descr="bus_vrj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318" y="2657767"/>
            <a:ext cx="2696707" cy="220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/>
          <p:cNvSpPr txBox="1"/>
          <p:nvPr/>
        </p:nvSpPr>
        <p:spPr>
          <a:xfrm>
            <a:off x="327666" y="5469553"/>
            <a:ext cx="1230772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dys</a:t>
            </a:r>
            <a:r>
              <a:rPr kumimoji="0" lang="en-US" sz="44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Balley Chashtal er barroose.</a:t>
            </a: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(I’m going to</a:t>
            </a:r>
            <a:r>
              <a:rPr kumimoji="0" lang="en-US" sz="36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Castletown on a bus</a:t>
            </a: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8815" y="3769202"/>
            <a:ext cx="6347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dys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51706" y="3769202"/>
            <a:ext cx="62196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7693" y="176556"/>
            <a:ext cx="12871796" cy="234936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>
                <a:latin typeface="Chalkboard" charset="0"/>
                <a:ea typeface="Chalkboard" charset="0"/>
                <a:cs typeface="Chalkboard" charset="0"/>
              </a:rPr>
              <a:t>Challenge Time!!!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>
              <a:latin typeface="Chalkboard" charset="0"/>
              <a:ea typeface="Chalkboard" charset="0"/>
              <a:cs typeface="Chalkboard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Let’s try and put it all together: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Say where you are going and how!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3" name="Ta mee goll dys BC er barro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2271" y="105372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a mee"/>
          <p:cNvSpPr/>
          <p:nvPr/>
        </p:nvSpPr>
        <p:spPr>
          <a:xfrm>
            <a:off x="299482" y="3616927"/>
            <a:ext cx="24638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5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74" name="BasicActions1_736451.pdf" descr="BasicActions1_73645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8410" y="2800464"/>
            <a:ext cx="1309512" cy="220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Arrow-Blue-Outline-Right.tiff" descr="Arrow-Blue-Outline-Righ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242" y="3516074"/>
            <a:ext cx="1188702" cy="1078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droppedImage.tiff" descr="droppedImage.tif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890" y="2889547"/>
            <a:ext cx="3471334" cy="260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BraddaHead2.tiff" descr="BraddaHead2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379" y="3293853"/>
            <a:ext cx="2725287" cy="181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car_vrj.tiff" descr="car_vrj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5383" y="3346747"/>
            <a:ext cx="2507530" cy="16891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28"/>
          <p:cNvSpPr txBox="1"/>
          <p:nvPr/>
        </p:nvSpPr>
        <p:spPr>
          <a:xfrm>
            <a:off x="8461243" y="4070377"/>
            <a:ext cx="92813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ayns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45499" y="3735261"/>
            <a:ext cx="71801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dys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9482" y="332613"/>
            <a:ext cx="12568843" cy="127214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>
              <a:latin typeface="Chalkboard" charset="0"/>
              <a:ea typeface="Chalkboard" charset="0"/>
              <a:cs typeface="Chalkboard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>
                <a:latin typeface="Chalkboard" charset="0"/>
                <a:ea typeface="Chalkboard" charset="0"/>
                <a:cs typeface="Chalkboard" charset="0"/>
              </a:rPr>
              <a:t>Can you say this sentence?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5039" y="6160079"/>
            <a:ext cx="1230772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dys</a:t>
            </a:r>
            <a:r>
              <a:rPr kumimoji="0" lang="en-US" sz="44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Purt Çhiarn ayns gleashtan.</a:t>
            </a:r>
            <a:r>
              <a:rPr kumimoji="0" lang="en-US" sz="4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(I’m going to</a:t>
            </a:r>
            <a:r>
              <a:rPr kumimoji="0" lang="en-US" sz="36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Port Erin in a car</a:t>
            </a: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.)</a:t>
            </a:r>
          </a:p>
        </p:txBody>
      </p:sp>
      <p:pic>
        <p:nvPicPr>
          <p:cNvPr id="3" name="Ta mee goll dys PC ayns gleasht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3424" y="952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3326"/>
      </p:ext>
    </p:extLst>
  </p:cSld>
  <p:clrMapOvr>
    <a:masterClrMapping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shopping1.jpg" descr="shopping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7464" y="1536333"/>
            <a:ext cx="2540000" cy="1855794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Ta mee"/>
          <p:cNvSpPr/>
          <p:nvPr/>
        </p:nvSpPr>
        <p:spPr>
          <a:xfrm>
            <a:off x="294640" y="2138401"/>
            <a:ext cx="24638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5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80" name="BasicActions1_736451.pdf" descr="BasicActions1_73645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8440" y="1272424"/>
            <a:ext cx="1309512" cy="220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Arrow-Blue-Outline-Right.tiff" descr="Arrow-Blue-Outline-Right.tif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52" y="2266544"/>
            <a:ext cx="939800" cy="72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0284" y="1632380"/>
            <a:ext cx="1563878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upermotorbike_vrj.tiff" descr="supermotorbike_vrj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5734" y="1435530"/>
            <a:ext cx="2876366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Ta mee"/>
          <p:cNvSpPr/>
          <p:nvPr/>
        </p:nvSpPr>
        <p:spPr>
          <a:xfrm>
            <a:off x="288210" y="5858969"/>
            <a:ext cx="24638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457200">
              <a:defRPr sz="5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Ta mee</a:t>
            </a:r>
          </a:p>
        </p:txBody>
      </p:sp>
      <p:pic>
        <p:nvPicPr>
          <p:cNvPr id="585" name="BasicActions1_736451.pdf" descr="BasicActions1_73645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057" y="4684748"/>
            <a:ext cx="1309512" cy="220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Arrow-Blue-Outline-Right.tiff" descr="Arrow-Blue-Outline-Right.tif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52" y="5919523"/>
            <a:ext cx="939800" cy="72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droppedImage.tiff" descr="droppedImage.tif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288" y="4856276"/>
            <a:ext cx="3471334" cy="260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boat_vrj.tiff" descr="boat_vrj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5614" y="5101574"/>
            <a:ext cx="2451100" cy="195747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/>
          <p:cNvSpPr txBox="1"/>
          <p:nvPr/>
        </p:nvSpPr>
        <p:spPr>
          <a:xfrm>
            <a:off x="294640" y="352705"/>
            <a:ext cx="1054835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>
                <a:latin typeface="Chalkboard" charset="0"/>
                <a:ea typeface="Chalkboard" charset="0"/>
                <a:cs typeface="Chalkboard" charset="0"/>
              </a:rPr>
              <a:t>Now have a go at saying these sentences: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4640" y="7192113"/>
            <a:ext cx="1174711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dys</a:t>
            </a:r>
            <a:r>
              <a:rPr kumimoji="0" lang="en-US" sz="32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Rhumsaa ayns baatey.</a:t>
            </a: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(I’m going to</a:t>
            </a:r>
            <a:r>
              <a:rPr kumimoji="0" lang="en-US" sz="2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Ramsey in a boat.</a:t>
            </a: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4640" y="3628697"/>
            <a:ext cx="1250986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Ta mee goll dys</a:t>
            </a:r>
            <a:r>
              <a:rPr kumimoji="0" lang="en-US" sz="32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Doolish er roar-bree.</a:t>
            </a: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(I’m going to</a:t>
            </a:r>
            <a:r>
              <a:rPr kumimoji="0" lang="en-US" sz="2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Douglas on a motorbike.</a:t>
            </a: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)</a:t>
            </a:r>
          </a:p>
        </p:txBody>
      </p:sp>
      <p:pic>
        <p:nvPicPr>
          <p:cNvPr id="34" name="Ramsey_view.jpg" descr="Ramsey_view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7196" y="4962256"/>
            <a:ext cx="2530268" cy="208199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Box 34"/>
          <p:cNvSpPr txBox="1"/>
          <p:nvPr/>
        </p:nvSpPr>
        <p:spPr>
          <a:xfrm>
            <a:off x="288210" y="8501980"/>
            <a:ext cx="11747113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>
                <a:latin typeface="Chalkboard" charset="0"/>
                <a:ea typeface="Chalkboard" charset="0"/>
                <a:cs typeface="Chalkboard" charset="0"/>
              </a:rPr>
              <a:t>???  Can you make up some more sentences?</a:t>
            </a: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>
                <a:latin typeface="Chalkboard" charset="0"/>
                <a:ea typeface="Chalkboard" charset="0"/>
                <a:cs typeface="Chalkboard" charset="0"/>
              </a:rPr>
              <a:t>Say where you’re going today and how! </a:t>
            </a:r>
            <a:r>
              <a:rPr lang="en-US" sz="2800" b="1">
                <a:latin typeface="Chalkboard" charset="0"/>
                <a:ea typeface="Chalkboard" charset="0"/>
                <a:cs typeface="Chalkboard" charset="0"/>
                <a:sym typeface="Wingdings"/>
              </a:rPr>
              <a:t></a:t>
            </a:r>
            <a:endParaRPr kumimoji="0" lang="en-US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  <p:pic>
        <p:nvPicPr>
          <p:cNvPr id="3" name="Ta mee goll dys D er roar-bre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1661" y="302806"/>
            <a:ext cx="812800" cy="812800"/>
          </a:xfrm>
          <a:prstGeom prst="rect">
            <a:avLst/>
          </a:prstGeom>
        </p:spPr>
      </p:pic>
      <p:pic>
        <p:nvPicPr>
          <p:cNvPr id="4" name="Ta mee goll dys R ayns baate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62622" y="38375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79700"/>
      </p:ext>
    </p:extLst>
  </p:cSld>
  <p:clrMapOvr>
    <a:masterClrMapping/>
  </p:clrMapOvr>
  <p:transition spd="med"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414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8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/>
      <p:bldP spid="33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big-tick-green.jpg" descr="big-tick-gree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57518" y="2693613"/>
            <a:ext cx="6376614" cy="6067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951942" y="717003"/>
            <a:ext cx="6502400" cy="1646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1" b="1">
                <a:latin typeface="Chalkboard" charset="0"/>
                <a:ea typeface="Chalkboard" charset="0"/>
                <a:cs typeface="Chalkboard" charset="0"/>
              </a:rPr>
              <a:t>Yindyssagh!</a:t>
            </a:r>
          </a:p>
          <a:p>
            <a:pPr algn="ctr"/>
            <a:r>
              <a:rPr lang="en-US" sz="4096">
                <a:latin typeface="Chalkboard" charset="0"/>
                <a:ea typeface="Chalkboard" charset="0"/>
                <a:cs typeface="Chalkboard" charset="0"/>
              </a:rPr>
              <a:t>(Wonderful! Brilliant!)</a:t>
            </a:r>
          </a:p>
        </p:txBody>
      </p:sp>
      <p:pic>
        <p:nvPicPr>
          <p:cNvPr id="3" name="Yindyssag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749" y="3572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9058"/>
      </p:ext>
    </p:extLst>
  </p:cSld>
  <p:clrMapOvr>
    <a:masterClrMapping/>
  </p:clrMapOvr>
  <p:transition spd="med" advClick="0" advTm="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1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633" y="190907"/>
            <a:ext cx="12518968" cy="1031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>
                <a:latin typeface="Chalkboard" charset="0"/>
                <a:ea typeface="Chalkboard" charset="0"/>
                <a:cs typeface="Chalkboard" charset="0"/>
              </a:rPr>
              <a:t> Traa son arrane!</a:t>
            </a:r>
            <a:r>
              <a:rPr lang="en-US" sz="3600" b="1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sz="3600">
                <a:latin typeface="Chalkboard" charset="0"/>
                <a:ea typeface="Chalkboard" charset="0"/>
                <a:cs typeface="Chalkboard" charset="0"/>
              </a:rPr>
              <a:t>(Time for a song!)</a:t>
            </a:r>
          </a:p>
          <a:p>
            <a:pPr algn="l"/>
            <a:endParaRPr lang="en-US" sz="1600">
              <a:latin typeface="Chalkboard" charset="0"/>
              <a:ea typeface="Chalkboard" charset="0"/>
              <a:cs typeface="Chalkboard" charset="0"/>
            </a:endParaRPr>
          </a:p>
          <a:p>
            <a:pPr algn="l"/>
            <a:r>
              <a:rPr lang="en-US" sz="3600" b="1">
                <a:latin typeface="Chalkboard" charset="0"/>
                <a:ea typeface="Chalkboard" charset="0"/>
                <a:cs typeface="Chalkboard" charset="0"/>
              </a:rPr>
              <a:t>  Ta mee gimman ayns my ghleashtan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                 (I am driving in my car)</a:t>
            </a:r>
          </a:p>
          <a:p>
            <a:endParaRPr lang="en-US" sz="1800" b="1">
              <a:latin typeface="Chalkboard" charset="0"/>
              <a:ea typeface="Chalkboard" charset="0"/>
              <a:cs typeface="Chalkboard" charset="0"/>
            </a:endParaRP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ayns my ghleashtan - beep, beep, beep.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ayns my ghleashtan - beep, beep, beep.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ayns my ghleashtan, gimman ayns my ghleashtan, 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gimman ayns my ghleashtan - beep, beep, beep.</a:t>
            </a:r>
          </a:p>
          <a:p>
            <a:pPr algn="l"/>
            <a:endParaRPr lang="en-US" sz="1800">
              <a:latin typeface="Chalkboard" charset="0"/>
              <a:ea typeface="Chalkboard" charset="0"/>
              <a:cs typeface="Chalkboard" charset="0"/>
            </a:endParaRP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feer tappee - beep, beep, beep.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feer tappee - beep, beep, beep.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feer tappee, gimman feer tappee,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gimman feer tappee - beep, beep, beep.</a:t>
            </a:r>
          </a:p>
          <a:p>
            <a:pPr algn="l"/>
            <a:endParaRPr lang="en-US" sz="1800">
              <a:latin typeface="Chalkboard" charset="0"/>
              <a:ea typeface="Chalkboard" charset="0"/>
              <a:cs typeface="Chalkboard" charset="0"/>
            </a:endParaRP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feer voal - beep, beep, beep.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feer voal - beep, beep, beep.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feer voal, gimman feer voal, </a:t>
            </a: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gimman feer voal - beep, beep, beep.</a:t>
            </a:r>
          </a:p>
          <a:p>
            <a:pPr algn="l"/>
            <a:endParaRPr lang="en-US" sz="1800">
              <a:latin typeface="Chalkboard" charset="0"/>
              <a:ea typeface="Chalkboard" charset="0"/>
              <a:cs typeface="Chalkboard" charset="0"/>
            </a:endParaRPr>
          </a:p>
          <a:p>
            <a:pPr algn="l"/>
            <a:r>
              <a:rPr lang="en-US" sz="2800">
                <a:latin typeface="Chalkboard" charset="0"/>
                <a:ea typeface="Chalkboard" charset="0"/>
                <a:cs typeface="Chalkboard" charset="0"/>
              </a:rPr>
              <a:t>Ta mee gimman ayns my ghleashtan - beep, beep, beep. </a:t>
            </a:r>
            <a:r>
              <a:rPr lang="mr-IN" sz="2800">
                <a:latin typeface="Chalkboard" charset="0"/>
                <a:ea typeface="Chalkboard" charset="0"/>
                <a:cs typeface="Chalkboard" charset="0"/>
              </a:rPr>
              <a:t>…</a:t>
            </a:r>
            <a:endParaRPr lang="en-GB" sz="2800">
              <a:latin typeface="Chalkboard" charset="0"/>
              <a:ea typeface="Chalkboard" charset="0"/>
              <a:cs typeface="Chalkboard" charset="0"/>
            </a:endParaRPr>
          </a:p>
          <a:p>
            <a:pPr algn="l"/>
            <a:r>
              <a:rPr lang="en-GB" sz="2800">
                <a:latin typeface="Chalkboard" charset="0"/>
                <a:ea typeface="Chalkboard" charset="0"/>
                <a:cs typeface="Chalkboard" charset="0"/>
              </a:rPr>
              <a:t>------------------------------------------------------------------------</a:t>
            </a:r>
          </a:p>
          <a:p>
            <a:pPr algn="l"/>
            <a:r>
              <a:rPr lang="en-GB" sz="2800">
                <a:latin typeface="Chalkboard" charset="0"/>
                <a:ea typeface="Chalkboard" charset="0"/>
                <a:cs typeface="Chalkboard" charset="0"/>
              </a:rPr>
              <a:t>Ta mee gimman </a:t>
            </a:r>
            <a:r>
              <a:rPr lang="mr-IN" sz="2000">
                <a:latin typeface="Chalkboard" charset="0"/>
                <a:ea typeface="Chalkboard" charset="0"/>
                <a:cs typeface="Chalkboard" charset="0"/>
              </a:rPr>
              <a:t>–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 I am driving        </a:t>
            </a:r>
            <a:r>
              <a:rPr lang="en-GB" sz="2800">
                <a:latin typeface="Chalkboard" charset="0"/>
                <a:ea typeface="Chalkboard" charset="0"/>
                <a:cs typeface="Chalkboard" charset="0"/>
              </a:rPr>
              <a:t>feer tappee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mr-IN" sz="2000">
                <a:latin typeface="Chalkboard" charset="0"/>
                <a:ea typeface="Chalkboard" charset="0"/>
                <a:cs typeface="Chalkboard" charset="0"/>
              </a:rPr>
              <a:t>–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 very fast      </a:t>
            </a:r>
            <a:r>
              <a:rPr lang="en-GB" sz="2800">
                <a:latin typeface="Chalkboard" charset="0"/>
                <a:ea typeface="Chalkboard" charset="0"/>
                <a:cs typeface="Chalkboard" charset="0"/>
              </a:rPr>
              <a:t>feer voal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mr-IN" sz="2000">
                <a:latin typeface="Chalkboard" charset="0"/>
                <a:ea typeface="Chalkboard" charset="0"/>
                <a:cs typeface="Chalkboard" charset="0"/>
              </a:rPr>
              <a:t>–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 very slowly</a:t>
            </a:r>
            <a:endParaRPr lang="en-US" sz="2000">
              <a:latin typeface="Chalkboard" charset="0"/>
              <a:ea typeface="Chalkboard" charset="0"/>
              <a:cs typeface="Chalkboard" charset="0"/>
            </a:endParaRPr>
          </a:p>
          <a:p>
            <a:pPr algn="l"/>
            <a:endParaRPr lang="en-US" sz="32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12" y="3857105"/>
            <a:ext cx="3976032" cy="3738929"/>
          </a:xfrm>
          <a:prstGeom prst="rect">
            <a:avLst/>
          </a:prstGeom>
        </p:spPr>
      </p:pic>
      <p:pic>
        <p:nvPicPr>
          <p:cNvPr id="4" name="16 Ta Mee Gim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8238" y="2517631"/>
            <a:ext cx="812800" cy="812800"/>
          </a:xfrm>
          <a:prstGeom prst="rect">
            <a:avLst/>
          </a:prstGeom>
        </p:spPr>
      </p:pic>
      <p:pic>
        <p:nvPicPr>
          <p:cNvPr id="1028" name="Picture 4" descr="ilhouette, Musical, Note, Clef, Bass, Treble, Music - Transparent ..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240" y="0"/>
            <a:ext cx="4023361" cy="21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0429"/>
      </p:ext>
    </p:extLst>
  </p:cSld>
  <p:clrMapOvr>
    <a:masterClrMapping/>
  </p:clrMapOvr>
  <p:transition spd="med" advClick="0" advTm="1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jeant!"/>
          <p:cNvSpPr txBox="1">
            <a:spLocks noGrp="1"/>
          </p:cNvSpPr>
          <p:nvPr>
            <p:ph type="title" idx="4294967295"/>
          </p:nvPr>
        </p:nvSpPr>
        <p:spPr>
          <a:xfrm>
            <a:off x="1067030" y="3259513"/>
            <a:ext cx="11303000" cy="320779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4400" cap="all">
                <a:latin typeface="Academy Engraved LET"/>
                <a:ea typeface="Academy Engraved LET"/>
                <a:cs typeface="Academy Engraved LET"/>
                <a:sym typeface="Academy Engraved LET"/>
              </a:defRPr>
            </a:lvl1pPr>
          </a:lstStyle>
          <a:p>
            <a:pPr>
              <a:defRPr sz="6700"/>
            </a:pPr>
            <a:r>
              <a:rPr sz="14400">
                <a:latin typeface="Chalkboard" charset="0"/>
                <a:ea typeface="Chalkboard" charset="0"/>
                <a:cs typeface="Chalkboard" charset="0"/>
              </a:rPr>
              <a:t>jeant!</a:t>
            </a:r>
            <a:br>
              <a:rPr lang="en-GB" sz="14400">
                <a:latin typeface="Chalkboard" charset="0"/>
                <a:ea typeface="Chalkboard" charset="0"/>
                <a:cs typeface="Chalkboard" charset="0"/>
              </a:rPr>
            </a:br>
            <a:r>
              <a:rPr lang="en-GB">
                <a:latin typeface="Chalkboard" charset="0"/>
                <a:ea typeface="Chalkboard" charset="0"/>
                <a:cs typeface="Chalkboard" charset="0"/>
              </a:rPr>
              <a:t>(DonE!)</a:t>
            </a:r>
            <a:br>
              <a:rPr lang="en-GB">
                <a:latin typeface="Chalkboard" charset="0"/>
                <a:ea typeface="Chalkboard" charset="0"/>
                <a:cs typeface="Chalkboard" charset="0"/>
              </a:rPr>
            </a:br>
            <a:br>
              <a:rPr lang="en-GB">
                <a:latin typeface="Chalkboard" charset="0"/>
                <a:ea typeface="Chalkboard" charset="0"/>
                <a:cs typeface="Chalkboard" charset="0"/>
              </a:rPr>
            </a:br>
            <a:endParaRPr sz="144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92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1100" y="24511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0" y="6791105"/>
            <a:ext cx="1288472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Gill Sans"/>
              </a:rPr>
              <a:t>For more practice, have a go at the Power Point game and try filling in the worksheet. </a:t>
            </a: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charset="0"/>
                <a:ea typeface="Chalkboard" charset="0"/>
                <a:cs typeface="Chalkboard" charset="0"/>
                <a:sym typeface="Wingdings"/>
              </a:rPr>
              <a:t>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board" charset="0"/>
              <a:ea typeface="Chalkboard" charset="0"/>
              <a:cs typeface="Chalkboard" charset="0"/>
              <a:sym typeface="Gill Sans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33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9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EACAT.jpg" descr="SEACA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26" y="1021874"/>
            <a:ext cx="10956174" cy="7650378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baatey"/>
          <p:cNvSpPr txBox="1"/>
          <p:nvPr/>
        </p:nvSpPr>
        <p:spPr>
          <a:xfrm>
            <a:off x="759323" y="1181870"/>
            <a:ext cx="7985665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4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baatey</a:t>
            </a:r>
            <a:r>
              <a:rPr lang="en-GB"/>
              <a:t> </a:t>
            </a:r>
            <a:r>
              <a:rPr lang="en-GB" sz="4800"/>
              <a:t>(boat)</a:t>
            </a:r>
            <a:endParaRPr sz="4800"/>
          </a:p>
        </p:txBody>
      </p:sp>
      <p:pic>
        <p:nvPicPr>
          <p:cNvPr id="291" name="baatey-2.mov" descr="baatey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900" y="3810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team-engine.tiff" descr="steam-engin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886" y="1417124"/>
            <a:ext cx="9994901" cy="6916472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raen"/>
          <p:cNvSpPr txBox="1"/>
          <p:nvPr/>
        </p:nvSpPr>
        <p:spPr>
          <a:xfrm>
            <a:off x="787956" y="129592"/>
            <a:ext cx="5912101" cy="1287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7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traen</a:t>
            </a:r>
            <a:r>
              <a:rPr lang="en-GB"/>
              <a:t> </a:t>
            </a:r>
            <a:r>
              <a:rPr lang="en-GB" sz="4800"/>
              <a:t>(train)</a:t>
            </a:r>
            <a:endParaRPr sz="4800"/>
          </a:p>
        </p:txBody>
      </p:sp>
      <p:pic>
        <p:nvPicPr>
          <p:cNvPr id="298" name="train-2.mov" descr="train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2160" y="311497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ix%202%20stock.tiff" descr="Six%202%20stock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50" y="2224018"/>
            <a:ext cx="11277601" cy="6531824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roar"/>
          <p:cNvSpPr txBox="1"/>
          <p:nvPr/>
        </p:nvSpPr>
        <p:spPr>
          <a:xfrm>
            <a:off x="778641" y="174268"/>
            <a:ext cx="7434334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2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roar</a:t>
            </a:r>
            <a:r>
              <a:rPr lang="en-GB"/>
              <a:t> </a:t>
            </a:r>
            <a:r>
              <a:rPr lang="en-GB" sz="4800"/>
              <a:t>(bicycle)</a:t>
            </a:r>
            <a:endParaRPr sz="4800"/>
          </a:p>
        </p:txBody>
      </p:sp>
      <p:pic>
        <p:nvPicPr>
          <p:cNvPr id="305" name="roar-2.mov" descr="roar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3780" y="262775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09_yamaha_fjr1300_motor_bike-.tiff" descr="2009_yamaha_fjr1300_motor_bike-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73" y="622300"/>
            <a:ext cx="12175067" cy="9131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oar bree"/>
          <p:cNvSpPr txBox="1"/>
          <p:nvPr/>
        </p:nvSpPr>
        <p:spPr>
          <a:xfrm>
            <a:off x="346806" y="301268"/>
            <a:ext cx="11207885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2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roar</a:t>
            </a:r>
            <a:r>
              <a:rPr lang="en-GB"/>
              <a:t>-</a:t>
            </a:r>
            <a:r>
              <a:t>bree</a:t>
            </a:r>
            <a:r>
              <a:rPr lang="en-GB"/>
              <a:t> </a:t>
            </a:r>
            <a:r>
              <a:rPr lang="en-GB" sz="4800"/>
              <a:t>(motorbike) </a:t>
            </a:r>
            <a:endParaRPr sz="4800"/>
          </a:p>
        </p:txBody>
      </p:sp>
      <p:pic>
        <p:nvPicPr>
          <p:cNvPr id="312" name="roar bree-2.mov" descr="roar bree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" y="19177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ok-ubab.tiff" descr="ok-ubab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935566"/>
            <a:ext cx="11823701" cy="788246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etlan"/>
          <p:cNvSpPr txBox="1"/>
          <p:nvPr/>
        </p:nvSpPr>
        <p:spPr>
          <a:xfrm>
            <a:off x="1870806" y="999768"/>
            <a:ext cx="9767012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2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etlan</a:t>
            </a:r>
            <a:r>
              <a:rPr lang="en-GB"/>
              <a:t> </a:t>
            </a:r>
            <a:r>
              <a:rPr lang="en-GB" sz="4800"/>
              <a:t>(aeroplane)</a:t>
            </a:r>
            <a:endParaRPr sz="4800"/>
          </a:p>
        </p:txBody>
      </p:sp>
      <p:pic>
        <p:nvPicPr>
          <p:cNvPr id="319" name="etlan-2.mov" descr="etlan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991" y="262466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ir-breathing-rocket.tiff" descr="air-breathing-rocket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86" y="1912230"/>
            <a:ext cx="9538935" cy="760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roggad-2.mov" descr="roggad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14478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roggad"/>
          <p:cNvSpPr txBox="1"/>
          <p:nvPr/>
        </p:nvSpPr>
        <p:spPr>
          <a:xfrm>
            <a:off x="907695" y="161651"/>
            <a:ext cx="9089063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2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US"/>
              <a:t>roggad</a:t>
            </a:r>
            <a:r>
              <a:rPr lang="en-GB"/>
              <a:t> </a:t>
            </a:r>
            <a:r>
              <a:rPr lang="en-GB" sz="4800"/>
              <a:t>(rocket)</a:t>
            </a:r>
            <a:endParaRPr sz="4800"/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7296</TotalTime>
  <Words>761</Words>
  <Application>Microsoft Macintosh PowerPoint</Application>
  <PresentationFormat>Custom</PresentationFormat>
  <Paragraphs>165</Paragraphs>
  <Slides>36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Academy Engraved LET</vt:lpstr>
      <vt:lpstr>Chalkboard</vt:lpstr>
      <vt:lpstr>Gill Sans</vt:lpstr>
      <vt:lpstr>Helvetica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jeant! (DonE!)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jeant! (DonE!)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40</cp:revision>
  <dcterms:modified xsi:type="dcterms:W3CDTF">2021-01-12T09:49:46Z</dcterms:modified>
</cp:coreProperties>
</file>